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760" r:id="rId2"/>
    <p:sldId id="886" r:id="rId3"/>
    <p:sldId id="887" r:id="rId4"/>
    <p:sldId id="890" r:id="rId5"/>
    <p:sldId id="889" r:id="rId6"/>
    <p:sldId id="891" r:id="rId7"/>
    <p:sldId id="892" r:id="rId8"/>
    <p:sldId id="893" r:id="rId9"/>
    <p:sldId id="894" r:id="rId10"/>
    <p:sldId id="898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00"/>
    <a:srgbClr val="75A6ED"/>
    <a:srgbClr val="FF3399"/>
    <a:srgbClr val="00FF00"/>
    <a:srgbClr val="00CC00"/>
    <a:srgbClr val="58F2F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230" autoAdjust="0"/>
  </p:normalViewPr>
  <p:slideViewPr>
    <p:cSldViewPr>
      <p:cViewPr varScale="1">
        <p:scale>
          <a:sx n="70" d="100"/>
          <a:sy n="70" d="100"/>
        </p:scale>
        <p:origin x="89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780" y="5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7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7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ECC92C-1A62-4FB1-BDE5-55A37CA9F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F527639-EB03-4759-9A65-B8333AB8F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C2A2907-615C-4325-A378-ADA43939E092}" type="slidenum">
              <a:rPr lang="en-US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3273783-FA47-4692-A9BC-D13A59B9D741}" type="slidenum">
              <a:rPr lang="en-US" altLang="en-US" sz="12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FFC5774-67C8-469F-8B27-8504933E204E}" type="slidenum">
              <a:rPr lang="en-US" altLang="en-US" sz="1200" smtClean="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83F5DD6-6A0B-4606-9988-B8C83EE4C1FA}" type="slidenum">
              <a:rPr lang="en-US" altLang="en-US" sz="1200" smtClean="0"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CDBD2-2C12-4802-ADAC-9D31D6ACEB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05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3EA0C-4F66-4BFF-93A4-40C94EB38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2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F2A5-5ABF-4A88-B26D-25366ED86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55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CDD52-9280-426E-9B2E-861E4D15A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8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3205-37DD-4865-AEF6-AC735B800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69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B10E0-3AFC-4BE8-90D8-80B4FDA5E7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65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B0550-5DC2-4F89-A898-44FCC63E7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63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A34C-1965-484E-87BF-40C6B536DE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3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6544-EEF8-4065-A23C-A1F0ADDE4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16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66383-C433-46C3-9532-1318AC52D4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3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315200" y="6248400"/>
            <a:ext cx="39624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459A2-466D-49B3-8185-4C0C51E1C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48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33CC"/>
            </a:gs>
            <a:gs pos="100000">
              <a:srgbClr val="18185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248400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0ACD12-F494-4279-94BA-3E16E79A8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1016000" y="6248400"/>
            <a:ext cx="314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defRPr/>
            </a:pPr>
            <a:endParaRPr lang="en-US" altLang="en-US" sz="1400"/>
          </a:p>
        </p:txBody>
      </p:sp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914400" y="6248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defRPr/>
            </a:pP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1031" name="Rectangle 20"/>
          <p:cNvSpPr>
            <a:spLocks noChangeArrowheads="1"/>
          </p:cNvSpPr>
          <p:nvPr userDrawn="1"/>
        </p:nvSpPr>
        <p:spPr bwMode="auto">
          <a:xfrm>
            <a:off x="5410200" y="330517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32" name="Picture 18" descr="TODAY2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57913"/>
            <a:ext cx="1625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4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62000"/>
            <a:ext cx="11353800" cy="1066800"/>
          </a:xfrm>
        </p:spPr>
        <p:txBody>
          <a:bodyPr/>
          <a:lstStyle/>
          <a:p>
            <a:r>
              <a:rPr lang="en-US" altLang="en-US" sz="2800" u="sng"/>
              <a:t>T</a:t>
            </a:r>
            <a:r>
              <a:rPr lang="en-US" altLang="en-US" sz="2800"/>
              <a:t>reatment </a:t>
            </a:r>
            <a:r>
              <a:rPr lang="en-US" altLang="en-US" sz="2800" u="sng"/>
              <a:t>O</a:t>
            </a:r>
            <a:r>
              <a:rPr lang="en-US" altLang="en-US" sz="2800"/>
              <a:t>ptions for type 2 </a:t>
            </a:r>
            <a:r>
              <a:rPr lang="en-US" altLang="en-US" sz="2800" u="sng"/>
              <a:t>D</a:t>
            </a:r>
            <a:r>
              <a:rPr lang="en-US" altLang="en-US" sz="2800"/>
              <a:t>iabetes in </a:t>
            </a:r>
            <a:r>
              <a:rPr lang="en-US" altLang="en-US" sz="2800" u="sng"/>
              <a:t>A</a:t>
            </a:r>
            <a:r>
              <a:rPr lang="en-US" altLang="en-US" sz="2800"/>
              <a:t>dolescents and </a:t>
            </a:r>
            <a:r>
              <a:rPr lang="en-US" altLang="en-US" sz="2800" u="sng"/>
              <a:t>Y</a:t>
            </a:r>
            <a:r>
              <a:rPr lang="en-US" altLang="en-US" sz="2800"/>
              <a:t>outh </a:t>
            </a:r>
            <a:br>
              <a:rPr lang="en-US" altLang="en-US" sz="2800"/>
            </a:br>
            <a:br>
              <a:rPr lang="en-US" altLang="en-US" sz="1400"/>
            </a:br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267200"/>
            <a:ext cx="11049000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Closing Out a Long-Term Longitudinal Study: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Lessons from the TODAY Study</a:t>
            </a:r>
          </a:p>
          <a:p>
            <a:pPr>
              <a:spcBef>
                <a:spcPct val="0"/>
              </a:spcBef>
            </a:pPr>
            <a:endParaRPr lang="en-US" altLang="en-US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 New Roman" panose="02020603050405020304" pitchFamily="18" charset="0"/>
              </a:rPr>
              <a:t>Brian Burke, </a:t>
            </a:r>
            <a:r>
              <a:rPr lang="en-US" altLang="en-US" sz="1600" dirty="0" err="1">
                <a:cs typeface="Times New Roman" panose="02020603050405020304" pitchFamily="18" charset="0"/>
              </a:rPr>
              <a:t>Mihili</a:t>
            </a:r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cs typeface="Times New Roman" panose="02020603050405020304" pitchFamily="18" charset="0"/>
              </a:rPr>
              <a:t>Gunaratne</a:t>
            </a:r>
            <a:r>
              <a:rPr lang="en-US" altLang="en-US" sz="1600" dirty="0">
                <a:cs typeface="Times New Roman" panose="02020603050405020304" pitchFamily="18" charset="0"/>
              </a:rPr>
              <a:t>, Melinda Tung, Meghan Turney</a:t>
            </a:r>
            <a:br>
              <a:rPr lang="en-US" altLang="en-US" sz="1600" dirty="0">
                <a:cs typeface="Times New Roman" panose="02020603050405020304" pitchFamily="18" charset="0"/>
              </a:rPr>
            </a:br>
            <a:r>
              <a:rPr lang="en-US" altLang="en-US" sz="1600" dirty="0">
                <a:cs typeface="Times New Roman" panose="02020603050405020304" pitchFamily="18" charset="0"/>
              </a:rPr>
              <a:t>The George Washington University Biostatistics Center</a:t>
            </a:r>
          </a:p>
        </p:txBody>
      </p:sp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4114800" y="29432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3317" name="Picture 18" descr="TODAY2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109788"/>
            <a:ext cx="2838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"/>
    </mc:Choice>
    <mc:Fallback xmlns="">
      <p:transition spd="slow" advTm="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36F60F-18E8-4AB3-B1ED-66500715DC4E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b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9448800" cy="1143000"/>
          </a:xfrm>
        </p:spPr>
        <p:txBody>
          <a:bodyPr/>
          <a:lstStyle/>
          <a:p>
            <a:r>
              <a:rPr lang="en-US" altLang="en-US" sz="3600"/>
              <a:t>Recommendations and Lessons Learned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74750"/>
            <a:ext cx="11150600" cy="5029200"/>
          </a:xfrm>
        </p:spPr>
        <p:txBody>
          <a:bodyPr/>
          <a:lstStyle/>
          <a:p>
            <a:r>
              <a:rPr lang="en-US" altLang="en-US" dirty="0"/>
              <a:t>Take a final inventory regarding data collection and introduce new surveys or outcome measures</a:t>
            </a:r>
          </a:p>
          <a:p>
            <a:pPr lvl="1"/>
            <a:r>
              <a:rPr lang="en-US" altLang="en-US" dirty="0"/>
              <a:t>Balance patient and staff burden with scientific benefit</a:t>
            </a:r>
          </a:p>
          <a:p>
            <a:pPr lvl="1"/>
            <a:endParaRPr lang="en-US" altLang="en-US" sz="1000" dirty="0"/>
          </a:p>
          <a:p>
            <a:r>
              <a:rPr lang="en-US" altLang="en-US" dirty="0"/>
              <a:t>Give considerable thought to engagement and retention</a:t>
            </a:r>
            <a:br>
              <a:rPr lang="en-US" altLang="en-US" dirty="0"/>
            </a:br>
            <a:endParaRPr lang="en-US" altLang="en-US" sz="1000" dirty="0"/>
          </a:p>
          <a:p>
            <a:r>
              <a:rPr lang="en-US" altLang="en-US" dirty="0"/>
              <a:t>Leave sufficient time for post-data collection activities, such as clean up and dissemination of results</a:t>
            </a:r>
            <a:br>
              <a:rPr lang="en-US" altLang="en-US" dirty="0"/>
            </a:br>
            <a:endParaRPr lang="en-US" altLang="en-US" sz="1000" dirty="0"/>
          </a:p>
          <a:p>
            <a:r>
              <a:rPr lang="en-US" altLang="en-US" dirty="0"/>
              <a:t>Have virtual alternatives prepared in the event on-site meetings or audits cannot occur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77"/>
    </mc:Choice>
    <mc:Fallback xmlns="">
      <p:transition spd="slow" advTm="15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385B80-8F22-4DA5-A149-46F906B5D797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b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Background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1250"/>
            <a:ext cx="11353800" cy="5029200"/>
          </a:xfrm>
        </p:spPr>
        <p:txBody>
          <a:bodyPr/>
          <a:lstStyle/>
          <a:p>
            <a:r>
              <a:rPr lang="en-US" altLang="en-US"/>
              <a:t>TODAY (Treatment Options for Type 2 Diabetes in Adolescents and Youth) was a multi-site study that ran from 2004 to 2020</a:t>
            </a:r>
          </a:p>
          <a:p>
            <a:endParaRPr lang="en-US" altLang="en-US"/>
          </a:p>
          <a:p>
            <a:r>
              <a:rPr lang="en-US" altLang="en-US"/>
              <a:t>Upon notice that the study would not be invited to apply to renewal with NIDDK, the study group began establishing End of Study (EOS) procedures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5"/>
    </mc:Choice>
    <mc:Fallback xmlns="">
      <p:transition spd="slow" advTm="4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C8024B-D70E-490B-9E40-8EC771E8C8F6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b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Study Closeout Priorities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11250"/>
            <a:ext cx="11150600" cy="5029200"/>
          </a:xfrm>
        </p:spPr>
        <p:txBody>
          <a:bodyPr/>
          <a:lstStyle/>
          <a:p>
            <a:r>
              <a:rPr lang="en-US" altLang="en-US" dirty="0"/>
              <a:t>The following aspects were prioritized to end the study effectively and diligently:</a:t>
            </a:r>
          </a:p>
          <a:p>
            <a:pPr lvl="1"/>
            <a:r>
              <a:rPr lang="en-US" altLang="en-US" dirty="0"/>
              <a:t>EOS resources</a:t>
            </a:r>
          </a:p>
          <a:p>
            <a:pPr lvl="1"/>
            <a:r>
              <a:rPr lang="en-US" altLang="en-US" dirty="0"/>
              <a:t>Data collection and visit schedule</a:t>
            </a:r>
          </a:p>
          <a:p>
            <a:pPr lvl="1"/>
            <a:r>
              <a:rPr lang="en-US" altLang="en-US" dirty="0"/>
              <a:t>Participant appreciation</a:t>
            </a:r>
          </a:p>
          <a:p>
            <a:pPr lvl="1"/>
            <a:r>
              <a:rPr lang="en-US" altLang="en-US" dirty="0"/>
              <a:t>Post-data collection activities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2"/>
    </mc:Choice>
    <mc:Fallback xmlns="">
      <p:transition spd="slow" advTm="2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40107E-96FA-4F18-96C6-817BDF240EBA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b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EOS Implementation Resources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55700"/>
            <a:ext cx="11150600" cy="5029200"/>
          </a:xfrm>
        </p:spPr>
        <p:txBody>
          <a:bodyPr/>
          <a:lstStyle/>
          <a:p>
            <a:r>
              <a:rPr lang="en-US" altLang="en-US" dirty="0"/>
              <a:t>Closeout Manual of Procedures</a:t>
            </a:r>
          </a:p>
          <a:p>
            <a:pPr lvl="1"/>
            <a:r>
              <a:rPr lang="en-US" altLang="en-US" dirty="0"/>
              <a:t>Timeline and important dates</a:t>
            </a:r>
          </a:p>
          <a:p>
            <a:pPr lvl="1"/>
            <a:r>
              <a:rPr lang="en-US" altLang="en-US" dirty="0"/>
              <a:t>Closeout checklist and visit flow</a:t>
            </a:r>
          </a:p>
          <a:p>
            <a:pPr lvl="1"/>
            <a:r>
              <a:rPr lang="en-US" altLang="en-US" dirty="0"/>
              <a:t>Overview of additional materials for participants</a:t>
            </a:r>
          </a:p>
          <a:p>
            <a:r>
              <a:rPr lang="en-US" altLang="en-US" dirty="0"/>
              <a:t>Biweekly EOS visit completion reports</a:t>
            </a:r>
          </a:p>
          <a:p>
            <a:r>
              <a:rPr lang="en-US" altLang="en-US" dirty="0"/>
              <a:t>Monthly conference calls with study PIs</a:t>
            </a:r>
          </a:p>
          <a:p>
            <a:r>
              <a:rPr lang="en-US" altLang="en-US" dirty="0"/>
              <a:t>Biweekly project coordinator conference calls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63"/>
    </mc:Choice>
    <mc:Fallback xmlns="">
      <p:transition spd="slow" advTm="5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61A8C5-94DB-4080-B1CD-E74D94B96B5B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b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Data Collection and Visit Schedule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11150600" cy="5029200"/>
          </a:xfrm>
        </p:spPr>
        <p:txBody>
          <a:bodyPr/>
          <a:lstStyle/>
          <a:p>
            <a:r>
              <a:rPr lang="en-US" altLang="en-US"/>
              <a:t>The final year of data collection was condensed from 12 months to 8 months</a:t>
            </a:r>
          </a:p>
          <a:p>
            <a:pPr lvl="1"/>
            <a:r>
              <a:rPr lang="en-US" altLang="en-US"/>
              <a:t>This left ample time to complete post-data collection tasks</a:t>
            </a:r>
          </a:p>
          <a:p>
            <a:pPr lvl="1"/>
            <a:endParaRPr lang="en-US" altLang="en-US"/>
          </a:p>
          <a:p>
            <a:r>
              <a:rPr lang="en-US" altLang="en-US"/>
              <a:t>New forms were added to the EOS visit to address remaining questions of interest and inform future studies</a:t>
            </a:r>
          </a:p>
          <a:p>
            <a:endParaRPr lang="en-US" altLang="en-US"/>
          </a:p>
          <a:p>
            <a:r>
              <a:rPr lang="en-US" altLang="en-US"/>
              <a:t>Participants were invited to sign a consent for future contact following conclusion of the study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10"/>
    </mc:Choice>
    <mc:Fallback xmlns="">
      <p:transition spd="slow" advTm="8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A839B1-3A44-412E-B9E9-8DB94D7E6005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b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Participant Appreciation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11150600" cy="5029200"/>
          </a:xfrm>
        </p:spPr>
        <p:txBody>
          <a:bodyPr/>
          <a:lstStyle/>
          <a:p>
            <a:r>
              <a:rPr lang="en-US" altLang="en-US"/>
              <a:t>The study group wanted to recognize the impact and dedication of the participants</a:t>
            </a:r>
          </a:p>
          <a:p>
            <a:endParaRPr lang="en-US" altLang="en-US"/>
          </a:p>
          <a:p>
            <a:r>
              <a:rPr lang="en-US" altLang="en-US"/>
              <a:t>At the EOS visit, participants were presented with:</a:t>
            </a:r>
          </a:p>
          <a:p>
            <a:pPr lvl="1"/>
            <a:r>
              <a:rPr lang="en-US" altLang="en-US"/>
              <a:t>A final participation gift</a:t>
            </a:r>
          </a:p>
          <a:p>
            <a:pPr lvl="1"/>
            <a:r>
              <a:rPr lang="en-US" altLang="en-US"/>
              <a:t>A certificate of participation signed by NIDDK leadership, study leadership, and local site staff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3"/>
    </mc:Choice>
    <mc:Fallback xmlns="">
      <p:transition spd="slow" advTm="4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7DD659-80B7-4F27-BCC8-43D8F97F0AFF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b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10363200" cy="1143000"/>
          </a:xfrm>
        </p:spPr>
        <p:txBody>
          <a:bodyPr/>
          <a:lstStyle/>
          <a:p>
            <a:r>
              <a:rPr lang="en-US" altLang="en-US" sz="3600"/>
              <a:t>Post-Data Collection Activities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46250"/>
            <a:ext cx="5465763" cy="4114800"/>
          </a:xfrm>
        </p:spPr>
        <p:txBody>
          <a:bodyPr/>
          <a:lstStyle/>
          <a:p>
            <a:r>
              <a:rPr lang="en-US" altLang="en-US" sz="2400"/>
              <a:t>Develop participant result letters</a:t>
            </a:r>
          </a:p>
          <a:p>
            <a:r>
              <a:rPr lang="en-US" altLang="en-US" sz="2400"/>
              <a:t>Create a study results brochure for participants </a:t>
            </a:r>
          </a:p>
          <a:p>
            <a:r>
              <a:rPr lang="en-US" altLang="en-US" sz="2400"/>
              <a:t>Prepare and schedule site visits for final data audits</a:t>
            </a:r>
          </a:p>
          <a:p>
            <a:r>
              <a:rPr lang="en-US" altLang="en-US" sz="2400"/>
              <a:t>Clean data in preparation for statistical analysis</a:t>
            </a:r>
          </a:p>
          <a:p>
            <a:r>
              <a:rPr lang="en-US" altLang="en-US" sz="2400"/>
              <a:t>Coordinate final study group meeting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65850" y="1735138"/>
            <a:ext cx="5645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2400" kern="0" dirty="0"/>
              <a:t>Acquire final medical records for comorbidities</a:t>
            </a:r>
          </a:p>
          <a:p>
            <a:pPr>
              <a:defRPr/>
            </a:pPr>
            <a:r>
              <a:rPr lang="en-US" altLang="en-US" sz="2400" kern="0" dirty="0"/>
              <a:t>Address final data queries in the EDC system</a:t>
            </a:r>
          </a:p>
          <a:p>
            <a:pPr>
              <a:defRPr/>
            </a:pPr>
            <a:r>
              <a:rPr lang="en-US" altLang="en-US" sz="2400" kern="0" dirty="0"/>
              <a:t>Send final participant materials</a:t>
            </a:r>
          </a:p>
          <a:p>
            <a:pPr lvl="1">
              <a:defRPr/>
            </a:pPr>
            <a:r>
              <a:rPr lang="en-US" altLang="en-US" sz="2400" kern="0" dirty="0"/>
              <a:t>Final newsletter</a:t>
            </a:r>
          </a:p>
          <a:p>
            <a:pPr lvl="1">
              <a:defRPr/>
            </a:pPr>
            <a:r>
              <a:rPr lang="en-US" altLang="en-US" sz="2400" kern="0" dirty="0"/>
              <a:t>Participant result letters</a:t>
            </a:r>
          </a:p>
          <a:p>
            <a:pPr lvl="1">
              <a:defRPr/>
            </a:pPr>
            <a:r>
              <a:rPr lang="en-US" altLang="en-US" sz="2400" kern="0" dirty="0"/>
              <a:t>Study results brochure</a:t>
            </a:r>
          </a:p>
          <a:p>
            <a:pPr>
              <a:defRPr/>
            </a:pPr>
            <a:r>
              <a:rPr lang="en-US" altLang="en-US" sz="2400" kern="0" dirty="0"/>
              <a:t>Prepare for </a:t>
            </a:r>
            <a:r>
              <a:rPr lang="en-US" altLang="en-US" sz="2400" kern="0" dirty="0" err="1"/>
              <a:t>CoC</a:t>
            </a:r>
            <a:r>
              <a:rPr lang="en-US" altLang="en-US" sz="2400" kern="0" dirty="0"/>
              <a:t> site visit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90600" y="1228725"/>
            <a:ext cx="46339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600" dirty="0">
                <a:solidFill>
                  <a:srgbClr val="FAF400"/>
                </a:solidFill>
                <a:latin typeface="+mj-lt"/>
                <a:ea typeface="+mj-ea"/>
                <a:cs typeface="+mj-cs"/>
              </a:rPr>
              <a:t>Coordinating</a:t>
            </a:r>
            <a:r>
              <a:rPr lang="en-US" altLang="en-US" sz="2600" kern="0" dirty="0"/>
              <a:t> </a:t>
            </a:r>
            <a:r>
              <a:rPr lang="en-US" altLang="en-US" sz="2600" dirty="0">
                <a:solidFill>
                  <a:srgbClr val="FAF400"/>
                </a:solidFill>
                <a:latin typeface="+mj-lt"/>
                <a:ea typeface="+mj-ea"/>
                <a:cs typeface="+mj-cs"/>
              </a:rPr>
              <a:t>Center (</a:t>
            </a:r>
            <a:r>
              <a:rPr lang="en-US" altLang="en-US" sz="2600" dirty="0" err="1">
                <a:solidFill>
                  <a:srgbClr val="FAF400"/>
                </a:solidFill>
                <a:latin typeface="+mj-lt"/>
                <a:ea typeface="+mj-ea"/>
                <a:cs typeface="+mj-cs"/>
              </a:rPr>
              <a:t>CoC</a:t>
            </a:r>
            <a:r>
              <a:rPr lang="en-US" altLang="en-US" sz="2600" dirty="0">
                <a:solidFill>
                  <a:srgbClr val="FAF4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502525" y="1228725"/>
            <a:ext cx="24304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600" dirty="0">
                <a:solidFill>
                  <a:srgbClr val="FAF400"/>
                </a:solidFill>
                <a:latin typeface="+mj-lt"/>
                <a:ea typeface="+mj-ea"/>
                <a:cs typeface="+mj-cs"/>
              </a:rPr>
              <a:t>Clinical Sites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72"/>
    </mc:Choice>
    <mc:Fallback xmlns="">
      <p:transition spd="slow" advTm="13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34F299-B52F-4542-ADE5-728A1288A0C1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b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Closeout Site Visits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00138"/>
            <a:ext cx="11150600" cy="5181600"/>
          </a:xfrm>
        </p:spPr>
        <p:txBody>
          <a:bodyPr/>
          <a:lstStyle/>
          <a:p>
            <a:r>
              <a:rPr lang="en-US" altLang="en-US"/>
              <a:t>The CoC planned on-site visits at each clinical site to:</a:t>
            </a:r>
          </a:p>
          <a:p>
            <a:pPr lvl="1"/>
            <a:r>
              <a:rPr lang="en-US" altLang="en-US"/>
              <a:t>Cross-check data entry with paper records</a:t>
            </a:r>
          </a:p>
          <a:p>
            <a:pPr lvl="1"/>
            <a:r>
              <a:rPr lang="en-US" altLang="en-US"/>
              <a:t>Inventory site equipment</a:t>
            </a:r>
          </a:p>
          <a:p>
            <a:pPr lvl="1"/>
            <a:r>
              <a:rPr lang="en-US" altLang="en-US"/>
              <a:t>Review plans for record storage</a:t>
            </a:r>
          </a:p>
          <a:p>
            <a:pPr lvl="1"/>
            <a:r>
              <a:rPr lang="en-US" altLang="en-US"/>
              <a:t>Resolve outstanding data discrepancies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Due to COVID-19, only six of an expected fifteen on-site visits were completed</a:t>
            </a:r>
          </a:p>
          <a:p>
            <a:pPr lvl="1"/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0"/>
    </mc:Choice>
    <mc:Fallback xmlns="">
      <p:transition spd="slow" advTm="6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2A3057-0D8B-4004-9E34-A6F7B1B2C03C}" type="slidenum">
              <a:rPr lang="en-US" altLang="en-US" sz="1400" b="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b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163" y="76200"/>
            <a:ext cx="7772400" cy="1143000"/>
          </a:xfrm>
        </p:spPr>
        <p:txBody>
          <a:bodyPr/>
          <a:lstStyle/>
          <a:p>
            <a:r>
              <a:rPr lang="en-US" altLang="en-US" sz="3600"/>
              <a:t>COVID-19 and Virtual Site Visits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2363"/>
            <a:ext cx="11658600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With six weeks of site coordinator effort remaining, a plan for virtual visits was developed:</a:t>
            </a:r>
          </a:p>
          <a:p>
            <a:pPr>
              <a:defRPr/>
            </a:pPr>
            <a:endParaRPr lang="en-US" altLang="en-US" sz="1200" dirty="0"/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altLang="en-US" dirty="0"/>
              <a:t>Sites were asked to send redacted records within two weeks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altLang="en-US" dirty="0"/>
              <a:t>The </a:t>
            </a:r>
            <a:r>
              <a:rPr lang="en-US" altLang="en-US" dirty="0" err="1"/>
              <a:t>CoC</a:t>
            </a:r>
            <a:r>
              <a:rPr lang="en-US" altLang="en-US" dirty="0"/>
              <a:t> reviewed all records within one week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altLang="en-US" dirty="0"/>
              <a:t>Sites were given two weeks to make corrections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altLang="en-US" dirty="0"/>
              <a:t>Discussions regarding data discrepancies, equipment, and storage were held virtually</a:t>
            </a:r>
          </a:p>
          <a:p>
            <a:pPr lvl="1"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44"/>
    </mc:Choice>
    <mc:Fallback xmlns="">
      <p:transition spd="slow" advTm="8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4473</TotalTime>
  <Words>524</Words>
  <Application>Microsoft Office PowerPoint</Application>
  <PresentationFormat>Widescreen</PresentationFormat>
  <Paragraphs>90</Paragraphs>
  <Slides>10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Tahoma</vt:lpstr>
      <vt:lpstr>Times New Roman</vt:lpstr>
      <vt:lpstr>Wingdings</vt:lpstr>
      <vt:lpstr>Default Design</vt:lpstr>
      <vt:lpstr>Treatment Options for type 2 Diabetes in Adolescents and Youth   </vt:lpstr>
      <vt:lpstr>Background</vt:lpstr>
      <vt:lpstr>Study Closeout Priorities</vt:lpstr>
      <vt:lpstr>EOS Implementation Resources</vt:lpstr>
      <vt:lpstr>Data Collection and Visit Schedule</vt:lpstr>
      <vt:lpstr>Participant Appreciation</vt:lpstr>
      <vt:lpstr>Post-Data Collection Activities</vt:lpstr>
      <vt:lpstr>Closeout Site Visits</vt:lpstr>
      <vt:lpstr>COVID-19 and Virtual Site Visits</vt:lpstr>
      <vt:lpstr>Recommendations and Lessons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to Treat Or Prevent Pediatric Type 2 Diabetes  STOPP-T2D</dc:title>
  <dc:creator>Kathy Hirst</dc:creator>
  <cp:lastModifiedBy>Angie Stark</cp:lastModifiedBy>
  <cp:revision>206</cp:revision>
  <dcterms:modified xsi:type="dcterms:W3CDTF">2020-08-02T22:01:42Z</dcterms:modified>
</cp:coreProperties>
</file>